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60" r:id="rId6"/>
    <p:sldId id="261" r:id="rId7"/>
    <p:sldId id="263" r:id="rId8"/>
    <p:sldId id="268" r:id="rId9"/>
    <p:sldId id="265" r:id="rId10"/>
    <p:sldId id="264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2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3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7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9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7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5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B432-8E84-4308-BA6E-06E63807FC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16E9-A2DD-43E3-AA2B-7FC7FE095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6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.Prusakova@mubint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.Prusakova@mubint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.Prusakova@mubint.r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50427" y="2575032"/>
            <a:ext cx="9144000" cy="12086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+mn-lt"/>
              </a:rPr>
              <a:t>Высшее образование в Академии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МУБиНТ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0427" y="3818238"/>
            <a:ext cx="4456388" cy="107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rgbClr val="ED7D31"/>
                </a:solidFill>
              </a:rPr>
              <a:t>Особенности приемной кампании 2025 года</a:t>
            </a:r>
            <a:endParaRPr lang="ru-RU" dirty="0">
              <a:solidFill>
                <a:srgbClr val="ED7D3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050087" y="6314042"/>
            <a:ext cx="2083627" cy="377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18.03</a:t>
            </a:r>
            <a:r>
              <a:rPr lang="ru-RU" dirty="0" smtClean="0">
                <a:solidFill>
                  <a:schemeClr val="bg1"/>
                </a:solidFill>
              </a:rPr>
              <a:t>.202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3229" y="1181374"/>
            <a:ext cx="7271657" cy="79982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Документы для поступления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055915" y="2845118"/>
            <a:ext cx="7075714" cy="244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Паспорт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СНИЛС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Диплом с приложением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4 фото (3*4)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9421" y="2208409"/>
            <a:ext cx="3835465" cy="410908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429405" y="356386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348" y="1064029"/>
            <a:ext cx="9027623" cy="92271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Приемная комиссия в Северодвинске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un9-28.userapi.com/impg/dFcWZgQi13QP0xctKwniSxc0-MaRIlh-vzsDIQ/6GGbwPUN_b0.jpg?size=1800x1800&amp;quality=95&amp;sign=5a6278f59c6d83bc746d87369e4a10f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23" y="2316907"/>
            <a:ext cx="3616036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429405" y="360431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81104" y="2139141"/>
            <a:ext cx="4862945" cy="9227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47757" y="3061854"/>
            <a:ext cx="4862945" cy="1385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  <a:hlinkClick r:id="rId3"/>
              </a:rPr>
              <a:t>M.Prusakova@mubint.ru</a:t>
            </a:r>
            <a:endParaRPr lang="en-US" sz="3600" dirty="0" smtClean="0">
              <a:solidFill>
                <a:srgbClr val="002060"/>
              </a:solidFill>
              <a:latin typeface="+mn-lt"/>
            </a:endParaRPr>
          </a:p>
          <a:p>
            <a:endParaRPr lang="en-US" sz="36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8-965-737-84-07</a:t>
            </a:r>
          </a:p>
          <a:p>
            <a:endParaRPr lang="en-US" sz="3600" dirty="0">
              <a:solidFill>
                <a:srgbClr val="002060"/>
              </a:solidFill>
              <a:latin typeface="+mn-lt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Прусакова Марина Николаевна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102" y="1152595"/>
            <a:ext cx="9127373" cy="72608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Приемная комиссия в Северодвинске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un9-28.userapi.com/impg/dFcWZgQi13QP0xctKwniSxc0-MaRIlh-vzsDIQ/6GGbwPUN_b0.jpg?size=1800x1800&amp;quality=95&amp;sign=5a6278f59c6d83bc746d87369e4a10f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9" y="1878676"/>
            <a:ext cx="4438996" cy="44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96397" y="2712718"/>
            <a:ext cx="4862945" cy="1385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  <a:hlinkClick r:id="rId3"/>
              </a:rPr>
              <a:t>M.Prusakova@mubint.ru</a:t>
            </a:r>
            <a:endParaRPr lang="en-US" sz="3600" dirty="0" smtClean="0">
              <a:solidFill>
                <a:srgbClr val="002060"/>
              </a:solidFill>
              <a:latin typeface="+mn-lt"/>
            </a:endParaRPr>
          </a:p>
          <a:p>
            <a:endParaRPr lang="en-US" sz="36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8-965-737-84-07</a:t>
            </a:r>
          </a:p>
          <a:p>
            <a:endParaRPr lang="en-US" sz="3600" dirty="0">
              <a:solidFill>
                <a:srgbClr val="002060"/>
              </a:solidFill>
              <a:latin typeface="+mn-lt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Прусакова Марина Николаевна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9455" y="216133"/>
            <a:ext cx="6307567" cy="60682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Направления подготовки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70858" y="1050130"/>
          <a:ext cx="8063346" cy="5545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679">
                  <a:extLst>
                    <a:ext uri="{9D8B030D-6E8A-4147-A177-3AD203B41FA5}">
                      <a16:colId xmlns:a16="http://schemas.microsoft.com/office/drawing/2014/main" val="4134295664"/>
                    </a:ext>
                  </a:extLst>
                </a:gridCol>
                <a:gridCol w="2958731">
                  <a:extLst>
                    <a:ext uri="{9D8B030D-6E8A-4147-A177-3AD203B41FA5}">
                      <a16:colId xmlns:a16="http://schemas.microsoft.com/office/drawing/2014/main" val="4023302648"/>
                    </a:ext>
                  </a:extLst>
                </a:gridCol>
                <a:gridCol w="3154936">
                  <a:extLst>
                    <a:ext uri="{9D8B030D-6E8A-4147-A177-3AD203B41FA5}">
                      <a16:colId xmlns:a16="http://schemas.microsoft.com/office/drawing/2014/main" val="2738846106"/>
                    </a:ext>
                  </a:extLst>
                </a:gridCol>
              </a:tblGrid>
              <a:tr h="403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Направление подготовки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Профиль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Вступительные испытания (тесты)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1281061765"/>
                  </a:ext>
                </a:extLst>
              </a:tr>
              <a:tr h="403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Юриспруденция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*Уголовное право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*Гражданское право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Теория государства и права 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Экономика 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4185339040"/>
                  </a:ext>
                </a:extLst>
              </a:tr>
              <a:tr h="959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Менеджмент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*Управление человеческими ресурсами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*Интернет-маркетинг и управление   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маркетинговой деятельностью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*Менеджмент в гостиничном и  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туристическом бизнесе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Основы экономики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Менеджмент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1340091524"/>
                  </a:ext>
                </a:extLst>
              </a:tr>
              <a:tr h="81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Прикладная 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*Дизайн и разработка аналитических 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ИТ –решений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*ИТ-решения в информационной    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безопасности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Информационные технологии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Прикладная математика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3859309610"/>
                  </a:ext>
                </a:extLst>
              </a:tr>
              <a:tr h="53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Экономика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*Финансы и кредит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*Бухгалтерский учет, анализ и аудит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*Бизнес-аналитика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Основы экономики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Менеджмент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3026907465"/>
                  </a:ext>
                </a:extLst>
              </a:tr>
              <a:tr h="53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Государственное и муниципальное управление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*Организация государственного 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муниципального управления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Основы экономики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Менеджмент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1793914613"/>
                  </a:ext>
                </a:extLst>
              </a:tr>
              <a:tr h="403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Землеустройство и кадастры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*Кадастр недвижимости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 на базе СПО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Прикладная математика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478807272"/>
                  </a:ext>
                </a:extLst>
              </a:tr>
              <a:tr h="676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Реклама и связи с общественностью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*Информационно-коммуникационное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обеспечение рекламы и связей с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общественностью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История рекламы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Менеджмент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1421613738"/>
                  </a:ext>
                </a:extLst>
              </a:tr>
              <a:tr h="403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Лингвистика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*Перевод и переводоведение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Английский язык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Менеджмент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81344973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2458" y="1134001"/>
            <a:ext cx="6063343" cy="67979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Формы обучения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589" y="1959429"/>
            <a:ext cx="8929658" cy="1412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2885981"/>
            <a:ext cx="11364687" cy="971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246" y="3857039"/>
            <a:ext cx="2132898" cy="1840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1164" y="3857039"/>
            <a:ext cx="1854016" cy="1737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5657" y="3757393"/>
            <a:ext cx="1809301" cy="169557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1085" y="1040146"/>
            <a:ext cx="9361713" cy="67979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Сроки обучения</a:t>
            </a:r>
            <a:endParaRPr lang="ru-RU" sz="44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89539"/>
              </p:ext>
            </p:extLst>
          </p:nvPr>
        </p:nvGraphicFramePr>
        <p:xfrm>
          <a:off x="794658" y="1850573"/>
          <a:ext cx="10069286" cy="330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185">
                  <a:extLst>
                    <a:ext uri="{9D8B030D-6E8A-4147-A177-3AD203B41FA5}">
                      <a16:colId xmlns:a16="http://schemas.microsoft.com/office/drawing/2014/main" val="2845435999"/>
                    </a:ext>
                  </a:extLst>
                </a:gridCol>
                <a:gridCol w="3803673">
                  <a:extLst>
                    <a:ext uri="{9D8B030D-6E8A-4147-A177-3AD203B41FA5}">
                      <a16:colId xmlns:a16="http://schemas.microsoft.com/office/drawing/2014/main" val="2154296945"/>
                    </a:ext>
                  </a:extLst>
                </a:gridCol>
                <a:gridCol w="3356428">
                  <a:extLst>
                    <a:ext uri="{9D8B030D-6E8A-4147-A177-3AD203B41FA5}">
                      <a16:colId xmlns:a16="http://schemas.microsoft.com/office/drawing/2014/main" val="1343524951"/>
                    </a:ext>
                  </a:extLst>
                </a:gridCol>
              </a:tblGrid>
              <a:tr h="93138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atin typeface="+mn-lt"/>
                        </a:rPr>
                        <a:t>Форма обучения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</a:rPr>
                        <a:t>Продолжительность обучения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atin typeface="+mn-lt"/>
                        </a:rPr>
                        <a:t>Ускоренное обучение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601255"/>
                  </a:ext>
                </a:extLst>
              </a:tr>
              <a:tr h="7454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Очная форма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4 года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456941"/>
                  </a:ext>
                </a:extLst>
              </a:tr>
              <a:tr h="7454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Очно-заочная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4 года 6 месяцев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3 года 6 месяцев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11436"/>
                  </a:ext>
                </a:extLst>
              </a:tr>
              <a:tr h="7454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Заочная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4 года 9 месяцев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3 года 9 месяцев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8370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689" y="1040147"/>
            <a:ext cx="9361713" cy="67979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Стоимость </a:t>
            </a:r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обучения</a:t>
            </a: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 (2024)</a:t>
            </a:r>
            <a:endParaRPr lang="ru-RU" sz="44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540866"/>
              </p:ext>
            </p:extLst>
          </p:nvPr>
        </p:nvGraphicFramePr>
        <p:xfrm>
          <a:off x="555170" y="1719944"/>
          <a:ext cx="10439400" cy="339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0">
                  <a:extLst>
                    <a:ext uri="{9D8B030D-6E8A-4147-A177-3AD203B41FA5}">
                      <a16:colId xmlns:a16="http://schemas.microsoft.com/office/drawing/2014/main" val="1267671050"/>
                    </a:ext>
                  </a:extLst>
                </a:gridCol>
                <a:gridCol w="3479800">
                  <a:extLst>
                    <a:ext uri="{9D8B030D-6E8A-4147-A177-3AD203B41FA5}">
                      <a16:colId xmlns:a16="http://schemas.microsoft.com/office/drawing/2014/main" val="3080237136"/>
                    </a:ext>
                  </a:extLst>
                </a:gridCol>
                <a:gridCol w="3479800">
                  <a:extLst>
                    <a:ext uri="{9D8B030D-6E8A-4147-A177-3AD203B41FA5}">
                      <a16:colId xmlns:a16="http://schemas.microsoft.com/office/drawing/2014/main" val="2114214618"/>
                    </a:ext>
                  </a:extLst>
                </a:gridCol>
              </a:tblGrid>
              <a:tr h="952274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atin typeface="+mn-lt"/>
                        </a:rPr>
                        <a:t>Форма обучения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atin typeface="+mn-lt"/>
                        </a:rPr>
                        <a:t>Полный срок обучения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atin typeface="+mn-lt"/>
                        </a:rPr>
                        <a:t>Ускоренное обучение</a:t>
                      </a:r>
                      <a:endParaRPr lang="ru-RU" sz="3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322990"/>
                  </a:ext>
                </a:extLst>
              </a:tr>
              <a:tr h="631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Очная форма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90 </a:t>
                      </a:r>
                      <a:r>
                        <a:rPr lang="ru-RU" sz="3200" dirty="0" smtClean="0">
                          <a:latin typeface="+mn-lt"/>
                        </a:rPr>
                        <a:t>000 в год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417050"/>
                  </a:ext>
                </a:extLst>
              </a:tr>
              <a:tr h="95227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Очно-заочная форма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53</a:t>
                      </a:r>
                      <a:r>
                        <a:rPr lang="ru-RU" sz="3200" dirty="0" smtClean="0">
                          <a:latin typeface="+mn-lt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</a:rPr>
                        <a:t>000 в год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5</a:t>
                      </a:r>
                      <a:r>
                        <a:rPr lang="en-US" sz="3200" dirty="0" smtClean="0">
                          <a:latin typeface="+mn-lt"/>
                        </a:rPr>
                        <a:t>5</a:t>
                      </a:r>
                      <a:r>
                        <a:rPr lang="ru-RU" sz="3200" dirty="0" smtClean="0">
                          <a:latin typeface="+mn-lt"/>
                        </a:rPr>
                        <a:t> </a:t>
                      </a:r>
                      <a:r>
                        <a:rPr lang="ru-RU" sz="3200" dirty="0" smtClean="0">
                          <a:latin typeface="+mn-lt"/>
                        </a:rPr>
                        <a:t>000 в год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37795"/>
                  </a:ext>
                </a:extLst>
              </a:tr>
              <a:tr h="631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Заочная форма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45 </a:t>
                      </a:r>
                      <a:r>
                        <a:rPr lang="ru-RU" sz="3200" dirty="0" smtClean="0">
                          <a:latin typeface="+mn-lt"/>
                        </a:rPr>
                        <a:t>000 в год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49 </a:t>
                      </a:r>
                      <a:r>
                        <a:rPr lang="ru-RU" sz="3200" dirty="0" smtClean="0">
                          <a:latin typeface="+mn-lt"/>
                        </a:rPr>
                        <a:t>000 в год</a:t>
                      </a:r>
                      <a:endParaRPr lang="ru-RU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0218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1429" y="816429"/>
            <a:ext cx="6433457" cy="1164771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Гарантии в Академии </a:t>
            </a:r>
            <a:r>
              <a:rPr lang="ru-RU" sz="4400" dirty="0" err="1" smtClean="0">
                <a:solidFill>
                  <a:srgbClr val="002060"/>
                </a:solidFill>
                <a:latin typeface="+mn-lt"/>
              </a:rPr>
              <a:t>МУБиНТ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2771" y="2126117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Диплом государственного образца.</a:t>
            </a:r>
          </a:p>
          <a:p>
            <a:r>
              <a:rPr lang="ru-RU" dirty="0" smtClean="0"/>
              <a:t>Лицензирование образовательной деятельности.</a:t>
            </a:r>
          </a:p>
          <a:p>
            <a:r>
              <a:rPr lang="ru-RU" dirty="0" smtClean="0"/>
              <a:t>Отсрочка от армии (очная форма обучения).</a:t>
            </a:r>
          </a:p>
          <a:p>
            <a:r>
              <a:rPr lang="ru-RU" dirty="0" smtClean="0"/>
              <a:t>Справка-вызов на сессию.</a:t>
            </a:r>
          </a:p>
          <a:p>
            <a:r>
              <a:rPr lang="ru-RU" dirty="0" smtClean="0"/>
              <a:t>10 % скидка действующим сотрудникам силовых структур            (их детям, супругам).</a:t>
            </a:r>
          </a:p>
          <a:p>
            <a:r>
              <a:rPr lang="ru-RU" dirty="0" smtClean="0"/>
              <a:t>Индивидуальная скидка за высокие баллы ЕГЭ                          (очная форма обучения).</a:t>
            </a:r>
          </a:p>
          <a:p>
            <a:r>
              <a:rPr lang="ru-RU" dirty="0" smtClean="0"/>
              <a:t>10 % скидка выпускникам колледжей (по списку) текущего года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041" y="615142"/>
            <a:ext cx="7316661" cy="100393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Досрочная сдача вступительных испытаний на базе колледжей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396" y="2327562"/>
            <a:ext cx="93019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колледжа присылает список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(ФИО, адрес электронной почты, телефон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подготовки) на электронный адрес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M.Prusakova@mubint.ru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2025 г. на электронную почту каждому придет ссылка и пароль на вступительные тесты. Ссылка действует до 27 марта.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теста по 20 вопросов по 30 минут на тест.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одного теста начинается после нажатия кнопки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Тесты можно решать в один день, можно в разные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прохождения каждого теста будет на экране сразу.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диплома абитуриент присылает  документы на электронный адрес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M.Prusakova@mubint.ru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подает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вступительных испытаний ему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перезасчитываются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91850" y="1765500"/>
            <a:ext cx="5137997" cy="415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Вариант взаимодействия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3229" y="1181374"/>
            <a:ext cx="7271657" cy="79982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Вступительные экзамены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055915" y="2845118"/>
            <a:ext cx="7075714" cy="244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Для выпускников школ – результаты ЕГЭ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Для выпускников колледжей и вузов – внутренние вступительные испытания </a:t>
            </a:r>
          </a:p>
          <a:p>
            <a:pPr algn="l"/>
            <a:r>
              <a:rPr lang="ru-RU" dirty="0" smtClean="0"/>
              <a:t>(3 теста, дистанционно, по 20 вопросов в тесте , по 30 минут на тест, ссылка действует 5 дней)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54591" y="381324"/>
            <a:ext cx="2762595" cy="32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www.mubint.ru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491</Words>
  <Application>Microsoft Office PowerPoint</Application>
  <PresentationFormat>Широкоэкранный</PresentationFormat>
  <Paragraphs>135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Высшее образование в Академии МУБиНТ</vt:lpstr>
      <vt:lpstr>Приемная комиссия в Северодвинске</vt:lpstr>
      <vt:lpstr>Направления подготовки</vt:lpstr>
      <vt:lpstr>Формы обучения</vt:lpstr>
      <vt:lpstr>Сроки обучения</vt:lpstr>
      <vt:lpstr>Стоимость обучения (2024)</vt:lpstr>
      <vt:lpstr>Гарантии в Академии МУБиНТ</vt:lpstr>
      <vt:lpstr>Досрочная сдача вступительных испытаний на базе колледжей</vt:lpstr>
      <vt:lpstr>Вступительные экзамены</vt:lpstr>
      <vt:lpstr>Документы для поступления</vt:lpstr>
      <vt:lpstr>Приемная комиссия в Северодвинске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Виноградова Вера Александровна</dc:creator>
  <cp:lastModifiedBy>Прусакова Марина Николаевна</cp:lastModifiedBy>
  <cp:revision>13</cp:revision>
  <dcterms:created xsi:type="dcterms:W3CDTF">2023-12-01T13:14:13Z</dcterms:created>
  <dcterms:modified xsi:type="dcterms:W3CDTF">2025-03-18T08:28:57Z</dcterms:modified>
</cp:coreProperties>
</file>